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009" r:id="rId3"/>
    <p:sldId id="1015" r:id="rId4"/>
    <p:sldId id="1011" r:id="rId5"/>
    <p:sldId id="1029" r:id="rId6"/>
    <p:sldId id="1016" r:id="rId7"/>
    <p:sldId id="1014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AF1"/>
    <a:srgbClr val="CCECFB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3319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268760"/>
            <a:ext cx="12192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endParaRPr lang="en-US" altLang="zh-CN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重难易错突破  </a:t>
            </a:r>
            <a:endParaRPr lang="en-US" altLang="zh-CN" sz="4000" dirty="0" smtClean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.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情态动词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can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006974" y="2485863"/>
            <a:ext cx="783972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guitar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dance?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你会弹吉他或跳舞吗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hobbies?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你怎样谈论你的爱好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220489B-5656-3559-1911-4C328050F8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04" y="1525638"/>
            <a:ext cx="2780753" cy="762785"/>
          </a:xfrm>
          <a:prstGeom prst="rect">
            <a:avLst/>
          </a:prstGeom>
        </p:spPr>
      </p:pic>
      <p:pic>
        <p:nvPicPr>
          <p:cNvPr id="5" name="zxc26.jpg" descr="id:214749324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17104" y="2485863"/>
            <a:ext cx="3379092" cy="2132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CF8204-7F97-4DE0-7F29-B484FCC5BB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B8E62EF7-F9A5-0D9C-703D-8B91AF621B3B}"/>
              </a:ext>
            </a:extLst>
          </p:cNvPr>
          <p:cNvSpPr/>
          <p:nvPr/>
        </p:nvSpPr>
        <p:spPr bwMode="auto">
          <a:xfrm>
            <a:off x="394057" y="1340768"/>
            <a:ext cx="11461789" cy="3096344"/>
          </a:xfrm>
          <a:prstGeom prst="rect">
            <a:avLst/>
          </a:prstGeom>
          <a:solidFill>
            <a:srgbClr val="CCECFB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A57133C9-2D81-8ED3-F0E1-70F480FB63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646" y="1340768"/>
            <a:ext cx="2800183" cy="734565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504343"/>
              </p:ext>
            </p:extLst>
          </p:nvPr>
        </p:nvGraphicFramePr>
        <p:xfrm>
          <a:off x="622598" y="2204864"/>
          <a:ext cx="10958215" cy="1920240"/>
        </p:xfrm>
        <a:graphic>
          <a:graphicData uri="http://schemas.openxmlformats.org/drawingml/2006/table">
            <a:tbl>
              <a:tblPr firstRow="1" firstCol="1" bandRow="1"/>
              <a:tblGrid>
                <a:gridCol w="1656184">
                  <a:extLst>
                    <a:ext uri="{9D8B030D-6E8A-4147-A177-3AD203B41FA5}">
                      <a16:colId xmlns:a16="http://schemas.microsoft.com/office/drawing/2014/main" val="618977329"/>
                    </a:ext>
                  </a:extLst>
                </a:gridCol>
                <a:gridCol w="4896544">
                  <a:extLst>
                    <a:ext uri="{9D8B030D-6E8A-4147-A177-3AD203B41FA5}">
                      <a16:colId xmlns:a16="http://schemas.microsoft.com/office/drawing/2014/main" val="2895474742"/>
                    </a:ext>
                  </a:extLst>
                </a:gridCol>
                <a:gridCol w="4405487">
                  <a:extLst>
                    <a:ext uri="{9D8B030D-6E8A-4147-A177-3AD203B41FA5}">
                      <a16:colId xmlns:a16="http://schemas.microsoft.com/office/drawing/2014/main" val="9478250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句式类型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A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结构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A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例句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A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22849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肯定句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AF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动词原形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其他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Ling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basketball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55784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否定句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AF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动词原形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其他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fast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8073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365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id="{B8E62EF7-F9A5-0D9C-703D-8B91AF621B3B}"/>
              </a:ext>
            </a:extLst>
          </p:cNvPr>
          <p:cNvSpPr/>
          <p:nvPr/>
        </p:nvSpPr>
        <p:spPr bwMode="auto">
          <a:xfrm>
            <a:off x="405472" y="1124744"/>
            <a:ext cx="11450374" cy="4824536"/>
          </a:xfrm>
          <a:prstGeom prst="rect">
            <a:avLst/>
          </a:prstGeom>
          <a:solidFill>
            <a:srgbClr val="CCECFB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2377337"/>
              </p:ext>
            </p:extLst>
          </p:nvPr>
        </p:nvGraphicFramePr>
        <p:xfrm>
          <a:off x="694606" y="1328146"/>
          <a:ext cx="10873208" cy="4333101"/>
        </p:xfrm>
        <a:graphic>
          <a:graphicData uri="http://schemas.openxmlformats.org/drawingml/2006/table">
            <a:tbl>
              <a:tblPr firstRow="1" firstCol="1" bandRow="1"/>
              <a:tblGrid>
                <a:gridCol w="1698938">
                  <a:extLst>
                    <a:ext uri="{9D8B030D-6E8A-4147-A177-3AD203B41FA5}">
                      <a16:colId xmlns:a16="http://schemas.microsoft.com/office/drawing/2014/main" val="3932683211"/>
                    </a:ext>
                  </a:extLst>
                </a:gridCol>
                <a:gridCol w="4205718">
                  <a:extLst>
                    <a:ext uri="{9D8B030D-6E8A-4147-A177-3AD203B41FA5}">
                      <a16:colId xmlns:a16="http://schemas.microsoft.com/office/drawing/2014/main" val="2893768953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val="2329981009"/>
                    </a:ext>
                  </a:extLst>
                </a:gridCol>
                <a:gridCol w="2592288">
                  <a:extLst>
                    <a:ext uri="{9D8B030D-6E8A-4147-A177-3AD203B41FA5}">
                      <a16:colId xmlns:a16="http://schemas.microsoft.com/office/drawing/2014/main" val="3657497441"/>
                    </a:ext>
                  </a:extLst>
                </a:gridCol>
              </a:tblGrid>
              <a:tr h="61901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句式类型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A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结构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A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例句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A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3553667"/>
                  </a:ext>
                </a:extLst>
              </a:tr>
              <a:tr h="247605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一般疑问句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AF1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动词原形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其他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肯定回答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Yes,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否定回答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No,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swim?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Yes,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No,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Amy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swim?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Yes,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she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No,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she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8290974"/>
                  </a:ext>
                </a:extLst>
              </a:tr>
              <a:tr h="123802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特殊疑问句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AF1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特殊疑问词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动词原形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其他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2384" marR="523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do?</a:t>
                      </a:r>
                      <a:endParaRPr lang="zh-CN" sz="2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2256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B8E62EF7-F9A5-0D9C-703D-8B91AF621B3B}"/>
              </a:ext>
            </a:extLst>
          </p:cNvPr>
          <p:cNvSpPr/>
          <p:nvPr/>
        </p:nvSpPr>
        <p:spPr bwMode="auto">
          <a:xfrm>
            <a:off x="405472" y="2109180"/>
            <a:ext cx="11441230" cy="2039900"/>
          </a:xfrm>
          <a:prstGeom prst="rect">
            <a:avLst/>
          </a:prstGeom>
          <a:solidFill>
            <a:srgbClr val="CCECFB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17755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是情态动词，意为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能，会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，可以表示能力。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情态动词不能单独使用，后面要跟动词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一起作谓语，即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＋动词原形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，适用于主语是任何人称。它的常见句式类型详见上图。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29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0058F1-1EB6-F8CB-02CD-ADF5C70ABD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76D73DEE-D773-3A58-6193-25D53CBA78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116" y="980728"/>
            <a:ext cx="2800183" cy="817388"/>
          </a:xfrm>
          <a:prstGeom prst="rect">
            <a:avLst/>
          </a:prstGeom>
        </p:spPr>
      </p:pic>
      <p:sp>
        <p:nvSpPr>
          <p:cNvPr id="2" name="内容占位符 1">
            <a:extLst>
              <a:ext uri="{FF2B5EF4-FFF2-40B4-BE49-F238E27FC236}">
                <a16:creationId xmlns:a16="http://schemas.microsoft.com/office/drawing/2014/main" id="{39CEE794-CA00-293D-E801-FF9B9D5781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2025868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从方框中选择合适的单词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6301105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letters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Chinese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6301105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pen friend?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they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4260502" y="2827058"/>
            <a:ext cx="3672408" cy="50405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39336" y="3446252"/>
            <a:ext cx="9813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write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166186" y="3378196"/>
            <a:ext cx="10631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speak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190397" y="4094996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be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445592" y="4021057"/>
            <a:ext cx="843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play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554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83213" algn="l"/>
                <a:tab pos="5468938" algn="l"/>
                <a:tab pos="82550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单项选择。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83213" algn="l"/>
                <a:tab pos="5468938" algn="l"/>
                <a:tab pos="82550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Alice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 and dance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383213" algn="l"/>
                <a:tab pos="5468938" algn="l"/>
                <a:tab pos="82550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like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83213" algn="l"/>
                <a:tab pos="5468938" algn="l"/>
                <a:tab pos="82550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play chess with me?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of course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383213" algn="l"/>
                <a:tab pos="5468938" algn="l"/>
                <a:tab pos="82550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Does	B. Can	C. Are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83213" algn="l"/>
                <a:tab pos="5468938" algn="l"/>
                <a:tab pos="82550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English. Alice can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383213" algn="l"/>
                <a:tab pos="5468938" algn="l"/>
                <a:tab pos="82550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speak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speaks	B. speaks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	C. speak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5134" y="167498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74012" y="294082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65386" y="422534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385</Words>
  <Application>Microsoft Office PowerPoint</Application>
  <PresentationFormat>自定义</PresentationFormat>
  <Paragraphs>52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370</cp:revision>
  <dcterms:created xsi:type="dcterms:W3CDTF">2020-11-06T05:24:00Z</dcterms:created>
  <dcterms:modified xsi:type="dcterms:W3CDTF">2025-06-30T09:04:38Z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